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544" r:id="rId5"/>
    <p:sldId id="2508" r:id="rId6"/>
    <p:sldId id="2510" r:id="rId7"/>
    <p:sldId id="2517" r:id="rId8"/>
    <p:sldId id="2519" r:id="rId9"/>
    <p:sldId id="2387" r:id="rId10"/>
    <p:sldId id="2458" r:id="rId11"/>
    <p:sldId id="2530" r:id="rId12"/>
    <p:sldId id="2532" r:id="rId13"/>
    <p:sldId id="2535" r:id="rId14"/>
    <p:sldId id="2533" r:id="rId15"/>
    <p:sldId id="2536" r:id="rId16"/>
    <p:sldId id="2537" r:id="rId17"/>
    <p:sldId id="2538" r:id="rId18"/>
    <p:sldId id="2539" r:id="rId19"/>
    <p:sldId id="2540" r:id="rId20"/>
    <p:sldId id="2541" r:id="rId21"/>
    <p:sldId id="2542" r:id="rId22"/>
    <p:sldId id="2543" r:id="rId23"/>
    <p:sldId id="2545" r:id="rId24"/>
    <p:sldId id="2558" r:id="rId25"/>
    <p:sldId id="2546" r:id="rId26"/>
    <p:sldId id="2549" r:id="rId27"/>
    <p:sldId id="2547" r:id="rId28"/>
    <p:sldId id="2548" r:id="rId29"/>
    <p:sldId id="2550" r:id="rId30"/>
    <p:sldId id="2551" r:id="rId31"/>
    <p:sldId id="2552" r:id="rId32"/>
    <p:sldId id="2553" r:id="rId33"/>
    <p:sldId id="2554" r:id="rId34"/>
    <p:sldId id="2555" r:id="rId35"/>
    <p:sldId id="2559" r:id="rId36"/>
    <p:sldId id="2556" r:id="rId37"/>
    <p:sldId id="2564" r:id="rId38"/>
    <p:sldId id="2561" r:id="rId39"/>
    <p:sldId id="2560" r:id="rId40"/>
    <p:sldId id="2565" r:id="rId41"/>
    <p:sldId id="2566" r:id="rId42"/>
    <p:sldId id="2567" r:id="rId43"/>
    <p:sldId id="2568" r:id="rId44"/>
    <p:sldId id="2570" r:id="rId45"/>
    <p:sldId id="2569" r:id="rId46"/>
    <p:sldId id="2571" r:id="rId47"/>
    <p:sldId id="2572" r:id="rId48"/>
    <p:sldId id="2573" r:id="rId49"/>
    <p:sldId id="2574" r:id="rId50"/>
    <p:sldId id="2562" r:id="rId51"/>
    <p:sldId id="2575" r:id="rId52"/>
    <p:sldId id="2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locatello19a.html" TargetMode="External"/><Relationship Id="rId2" Type="http://schemas.openxmlformats.org/officeDocument/2006/relationships/hyperlink" Target="https://hal.science/hal-0041728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cs.helsinki.fi/u/ahyvarin/papers/udl.s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Models: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91EC-D07E-3400-51E4-9AEFAE0E5A2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and </a:t>
            </a:r>
            <a:r>
              <a:rPr lang="en-US" dirty="0" err="1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7F67D-9D78-2B4E-DE9B-E77B4A78580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with Pre-Trained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PCA, Large Language Models, Large Vision Models</a:t>
            </a:r>
          </a:p>
        </p:txBody>
      </p:sp>
    </p:spTree>
    <p:extLst>
      <p:ext uri="{BB962C8B-B14F-4D97-AF65-F5344CB8AC3E}">
        <p14:creationId xmlns:p14="http://schemas.microsoft.com/office/powerpoint/2010/main" val="228661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7AB9-E1B1-F8F7-B3F4-5F83612B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Reducing Dimensionality via Latent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a high dimensional 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way to address the curse of dimensionality: find an equally good low dimensional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Find small set of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that “capture all information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01AD-41F4-51BA-2680-9FB7909E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Error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should be able to predict (reconstruct)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very accurately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original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we can predict it well from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Overall, the following </a:t>
                </a:r>
                <a:r>
                  <a:rPr lang="en-US" i="1" dirty="0"/>
                  <a:t>reconstruction error </a:t>
                </a:r>
                <a:r>
                  <a:rPr lang="en-US" dirty="0"/>
                  <a:t>should be small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5B3D-D390-4D8E-4BD2-4FF06825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Principal Components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Popular approach: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200" dirty="0"/>
                  <a:t> that are un-correlated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200" dirty="0"/>
                  <a:t>Each feature captures an independent (orthogonal) dimension of variation of the original variables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:pPr>
                  <a:spcAft>
                    <a:spcPts val="1200"/>
                  </a:spcAft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orthogonal projections of the original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sz="22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The best such set of projections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such that the “reconstruction error” is minimized is the principal components! (top eigenvalues of </a:t>
                </a:r>
                <a:r>
                  <a:rPr lang="en-US" sz="2200" dirty="0" err="1"/>
                  <a:t>cov</a:t>
                </a:r>
                <a:r>
                  <a:rPr lang="en-US" sz="2200" dirty="0"/>
                  <a:t>.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775"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5596001-74E1-6EB3-BFDF-A3C7B302C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r="10912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C188A-43AE-39C3-8A7E-5099F4EFF72A}"/>
              </a:ext>
            </a:extLst>
          </p:cNvPr>
          <p:cNvSpPr txBox="1"/>
          <p:nvPr/>
        </p:nvSpPr>
        <p:spPr>
          <a:xfrm>
            <a:off x="5228167" y="6561972"/>
            <a:ext cx="7038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https://towardsdatascience.com/principal-component-analysis-pca-explained-visually-with-zero-math-1cbf392b9e7d</a:t>
            </a:r>
          </a:p>
        </p:txBody>
      </p:sp>
    </p:spTree>
    <p:extLst>
      <p:ext uri="{BB962C8B-B14F-4D97-AF65-F5344CB8AC3E}">
        <p14:creationId xmlns:p14="http://schemas.microsoft.com/office/powerpoint/2010/main" val="18037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7580-9E29-19B3-44AD-B16DB48F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Principal Components as Encoders-Decoders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200" dirty="0"/>
                  <a:t>Principal components encode the original data with a linear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“Encoding” process takes a high-dimensional set of features and “encodes” them or “embeds” them in a low dimensional space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“Decoding” process takes an “encoding” or “embedding” in this low dimensional space and reconstructs the original set of features in the high-dimensional space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2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B35F57-4664-43B8-072F-EF54DAF5F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" b="1498"/>
          <a:stretch/>
        </p:blipFill>
        <p:spPr>
          <a:xfrm>
            <a:off x="7906695" y="1854509"/>
            <a:ext cx="3515293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6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5793C-F9F0-9FFD-E82E-A1176B40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Deep Encoders-Decoders (Auto-Encoders)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Why only linear encoding and decoding functions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Neural network-based encoders-decoders</a:t>
                </a:r>
              </a:p>
              <a:p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7F902FD-6B7A-A3BA-01CC-D8C61E190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2" t="1" r="377" b="1"/>
          <a:stretch/>
        </p:blipFill>
        <p:spPr>
          <a:xfrm>
            <a:off x="6650713" y="2132076"/>
            <a:ext cx="494030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2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46F4-4606-0711-04A9-48309F4D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low dimensional “representation” or “embedding”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 is to minimize some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8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594-1794-0FD4-DA02-95A6CE3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PCA to 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PCA reasoning lead to latent embeddings that are un-correlated</a:t>
                </a:r>
              </a:p>
              <a:p>
                <a:r>
                  <a:rPr lang="en-US" dirty="0"/>
                  <a:t>Why not </a:t>
                </a:r>
                <a:r>
                  <a:rPr lang="en-US" i="1" dirty="0"/>
                  <a:t>independent?</a:t>
                </a:r>
              </a:p>
              <a:p>
                <a:r>
                  <a:rPr lang="en-US" dirty="0"/>
                  <a:t>Independent component analysis (ICA): find latent embeddings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can reconstruct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but are jointly independent (not just uncorrelated)</a:t>
                </a:r>
              </a:p>
              <a:p>
                <a:endParaRPr lang="en-US" dirty="0"/>
              </a:p>
              <a:p>
                <a:r>
                  <a:rPr lang="en-US" i="1" dirty="0"/>
                  <a:t>Linear ICA:</a:t>
                </a:r>
                <a:r>
                  <a:rPr lang="en-US" dirty="0"/>
                  <a:t> find such latent embeddings that are also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Admits a clean solution with provable guarantees (</a:t>
                </a:r>
                <a:r>
                  <a:rPr lang="en-US" dirty="0">
                    <a:hlinkClick r:id="rId2"/>
                  </a:rPr>
                  <a:t>Common’94</a:t>
                </a:r>
                <a:r>
                  <a:rPr lang="en-US" dirty="0"/>
                  <a:t>)</a:t>
                </a:r>
              </a:p>
              <a:p>
                <a:r>
                  <a:rPr lang="en-US" i="1" dirty="0"/>
                  <a:t>Non-Linear ICA: </a:t>
                </a:r>
                <a:r>
                  <a:rPr lang="en-US" dirty="0"/>
                  <a:t>new literature on “disentangled representations”</a:t>
                </a:r>
              </a:p>
              <a:p>
                <a:r>
                  <a:rPr lang="en-US" dirty="0"/>
                  <a:t>No clean solution (</a:t>
                </a:r>
                <a:r>
                  <a:rPr lang="en-US" dirty="0" err="1">
                    <a:hlinkClick r:id="rId3"/>
                  </a:rPr>
                  <a:t>Locatello</a:t>
                </a:r>
                <a:r>
                  <a:rPr lang="en-US" dirty="0">
                    <a:hlinkClick r:id="rId3"/>
                  </a:rPr>
                  <a:t> et al.’19</a:t>
                </a:r>
                <a:r>
                  <a:rPr lang="en-US" dirty="0"/>
                  <a:t>); requires auxiliary information on latent factors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(e.g. </a:t>
                </a:r>
                <a:r>
                  <a:rPr lang="en-US" dirty="0" err="1">
                    <a:hlinkClick r:id="rId4"/>
                  </a:rPr>
                  <a:t>Hyvarinen’s</a:t>
                </a:r>
                <a:r>
                  <a:rPr lang="en-US" dirty="0">
                    <a:hlinkClick r:id="rId4"/>
                  </a:rPr>
                  <a:t> work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4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2A0F-FBD3-9FA4-29D9-C7EED61C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far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was deterministic</a:t>
                </a:r>
              </a:p>
              <a:p>
                <a:endParaRPr lang="en-US" dirty="0"/>
              </a:p>
              <a:p>
                <a:r>
                  <a:rPr lang="en-US" dirty="0"/>
                  <a:t>More realistic: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stochastic projection of a low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onto a high-dimensional space</a:t>
                </a:r>
              </a:p>
              <a:p>
                <a:endParaRPr lang="en-US" dirty="0"/>
              </a:p>
              <a:p>
                <a:r>
                  <a:rPr lang="en-US" dirty="0"/>
                  <a:t>In this case, we cannot reverse engineer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deterministically</a:t>
                </a:r>
              </a:p>
              <a:p>
                <a:endParaRPr lang="en-US" dirty="0"/>
              </a:p>
              <a:p>
                <a:r>
                  <a:rPr lang="en-US" dirty="0"/>
                  <a:t>But we can maybe find a “posterior distribution”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4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CA6D-62EF-BE0B-32B7-7A38B81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/>
                  <a:t>Bottomline:</a:t>
                </a:r>
                <a:r>
                  <a:rPr lang="en-US" dirty="0"/>
                  <a:t> introduce randomness in the encoding part</a:t>
                </a:r>
              </a:p>
              <a:p>
                <a:endParaRPr lang="en-US" dirty="0"/>
              </a:p>
              <a:p>
                <a:r>
                  <a:rPr lang="en-US" dirty="0"/>
                  <a:t>Introduce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exogenously drawn (e.g. multivariate normal)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low dimensional “sampled representation”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attempting to approximate the posterior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 is to minimize some regularized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0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CEC7-BC15-2AB8-18EF-155FE142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multivariate standard normal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mean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variance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deterministic quantities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can be used as “embeddings” or engineered features on downstream tasks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7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8E-08EC-D9A7-B4F8-23F255C1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Auto-encoding (reconstruction objective) not the only objective to construct good embeddings</a:t>
                </a:r>
              </a:p>
              <a:p>
                <a:r>
                  <a:rPr lang="en-US" i="1" dirty="0"/>
                  <a:t>Generally:</a:t>
                </a:r>
                <a:r>
                  <a:rPr lang="en-US" dirty="0"/>
                  <a:t> consider many auxiliary tasks with different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resemble the task we want to solve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i="1" dirty="0"/>
                  <a:t>Goal:</a:t>
                </a:r>
                <a:r>
                  <a:rPr lang="en-US" dirty="0"/>
                  <a:t> find a common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that can be used to accomplish all tasks well, i.e.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𝑠𝑚𝑎𝑙𝑙</m:t>
                    </m:r>
                  </m:oMath>
                </a14:m>
                <a:r>
                  <a:rPr lang="en-US" dirty="0"/>
                  <a:t>, for all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Reasoning:</a:t>
                </a:r>
                <a:r>
                  <a:rPr lang="en-US" dirty="0"/>
                  <a:t> if the embedding carries sufficient information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be able to accomplish all these related tasks, then it should carry enough information to solve the task we care about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3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343C-6DAD-0DA6-45A7-998E379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6BD9-5CE9-AACB-D77D-FC92D6E39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text data, find an embeddings that perform well in many language tasks (e.g. Q&amp;A, fill the gaps, predict next word)</a:t>
            </a:r>
          </a:p>
          <a:p>
            <a:endParaRPr lang="en-US" dirty="0"/>
          </a:p>
          <a:p>
            <a:r>
              <a:rPr lang="en-US" dirty="0"/>
              <a:t>For image data, find embeddings that perform well in many vision tasks (e.g. classification, object </a:t>
            </a:r>
            <a:r>
              <a:rPr lang="en-US" dirty="0" err="1"/>
              <a:t>dectection</a:t>
            </a:r>
            <a:r>
              <a:rPr lang="en-US" dirty="0"/>
              <a:t> etc.)</a:t>
            </a:r>
          </a:p>
          <a:p>
            <a:endParaRPr lang="en-US" dirty="0"/>
          </a:p>
          <a:p>
            <a:r>
              <a:rPr lang="en-US" dirty="0"/>
              <a:t>Typically, we have much larger data sets for these auxiliary tasks than for the task at hand (e.g. web crawling data)</a:t>
            </a:r>
          </a:p>
          <a:p>
            <a:r>
              <a:rPr lang="en-US" dirty="0"/>
              <a:t>We are essentially using these auxiliary data for more informed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7974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58F0-F97C-F0B5-60AD-370B8CE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a corpus of documents, containing a 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Trivially we can embed words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one-hot encoding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=(0,…,1,….,0)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Too high-dimensional and not carrying “similarity” information</a:t>
                </a:r>
              </a:p>
              <a:p>
                <a:r>
                  <a:rPr lang="en-US" dirty="0"/>
                  <a:t>Alternative: we want to find lower representations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3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8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1445-25C9-A880-E9A3-EB1931B2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representations by solving a “fill-the-gap” text problem</a:t>
                </a:r>
              </a:p>
              <a:p>
                <a:r>
                  <a:rPr lang="en-US" dirty="0"/>
                  <a:t>For each “middle word”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calculate average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neighboring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Predict middle word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given “context”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; 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Maximize 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/>
                  <a:t> the log-likelihood of observed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0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ELMo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Word2vec uses very rigid neighborhood model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Distance from target word is not even incorporated in neighborhood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err="1">
                    <a:hlinkClick r:id="rId2"/>
                  </a:rPr>
                  <a:t>ELMo</a:t>
                </a:r>
                <a:r>
                  <a:rPr lang="en-US" sz="2200" dirty="0"/>
                  <a:t> addresses these issues by using Recurrent Neural Networks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3"/>
                <a:stretch>
                  <a:fillRect l="-132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1BF-6885-FA16-C907-50B1D6A5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DCE284-B039-958F-6250-B6F0FC760F81}"/>
              </a:ext>
            </a:extLst>
          </p:cNvPr>
          <p:cNvSpPr txBox="1"/>
          <p:nvPr/>
        </p:nvSpPr>
        <p:spPr>
          <a:xfrm>
            <a:off x="3970866" y="3810386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D88D5-0C1A-D2D7-8F37-26C49B431808}"/>
              </a:ext>
            </a:extLst>
          </p:cNvPr>
          <p:cNvSpPr txBox="1"/>
          <p:nvPr/>
        </p:nvSpPr>
        <p:spPr>
          <a:xfrm>
            <a:off x="5223935" y="3671887"/>
            <a:ext cx="93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i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nput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t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oken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C9641-8968-3703-D28A-A49301556728}"/>
              </a:ext>
            </a:extLst>
          </p:cNvPr>
          <p:cNvSpPr txBox="1"/>
          <p:nvPr/>
        </p:nvSpPr>
        <p:spPr>
          <a:xfrm>
            <a:off x="6350001" y="3678128"/>
            <a:ext cx="1020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revious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state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EE264-5E5B-DD5D-B350-63418BE427D0}"/>
              </a:ext>
            </a:extLst>
          </p:cNvPr>
          <p:cNvSpPr txBox="1"/>
          <p:nvPr/>
        </p:nvSpPr>
        <p:spPr>
          <a:xfrm>
            <a:off x="4593170" y="2668215"/>
            <a:ext cx="103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non linearity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6E4E0-71B9-6100-5043-A7E0AA45D70D}"/>
              </a:ext>
            </a:extLst>
          </p:cNvPr>
          <p:cNvSpPr txBox="1"/>
          <p:nvPr/>
        </p:nvSpPr>
        <p:spPr>
          <a:xfrm>
            <a:off x="4358213" y="5215852"/>
            <a:ext cx="110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redicted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outcome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4142E-5CDD-6CFA-E07A-A527127FA774}"/>
              </a:ext>
            </a:extLst>
          </p:cNvPr>
          <p:cNvSpPr txBox="1"/>
          <p:nvPr/>
        </p:nvSpPr>
        <p:spPr>
          <a:xfrm>
            <a:off x="6111515" y="5303451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0D5ADC-3869-FE53-894E-A7C6961D9300}"/>
              </a:ext>
            </a:extLst>
          </p:cNvPr>
          <p:cNvSpPr/>
          <p:nvPr/>
        </p:nvSpPr>
        <p:spPr>
          <a:xfrm>
            <a:off x="4632356" y="2714167"/>
            <a:ext cx="1011217" cy="993937"/>
          </a:xfrm>
          <a:custGeom>
            <a:avLst/>
            <a:gdLst>
              <a:gd name="connsiteX0" fmla="*/ 409544 w 1011217"/>
              <a:gd name="connsiteY0" fmla="*/ 16333 h 993937"/>
              <a:gd name="connsiteX1" fmla="*/ 20077 w 1011217"/>
              <a:gd name="connsiteY1" fmla="*/ 219533 h 993937"/>
              <a:gd name="connsiteX2" fmla="*/ 83577 w 1011217"/>
              <a:gd name="connsiteY2" fmla="*/ 553966 h 993937"/>
              <a:gd name="connsiteX3" fmla="*/ 320644 w 1011217"/>
              <a:gd name="connsiteY3" fmla="*/ 668266 h 993937"/>
              <a:gd name="connsiteX4" fmla="*/ 384144 w 1011217"/>
              <a:gd name="connsiteY4" fmla="*/ 973066 h 993937"/>
              <a:gd name="connsiteX5" fmla="*/ 557711 w 1011217"/>
              <a:gd name="connsiteY5" fmla="*/ 947666 h 993937"/>
              <a:gd name="connsiteX6" fmla="*/ 570411 w 1011217"/>
              <a:gd name="connsiteY6" fmla="*/ 791033 h 993937"/>
              <a:gd name="connsiteX7" fmla="*/ 600044 w 1011217"/>
              <a:gd name="connsiteY7" fmla="*/ 562433 h 993937"/>
              <a:gd name="connsiteX8" fmla="*/ 968344 w 1011217"/>
              <a:gd name="connsiteY8" fmla="*/ 558200 h 993937"/>
              <a:gd name="connsiteX9" fmla="*/ 1002211 w 1011217"/>
              <a:gd name="connsiteY9" fmla="*/ 367700 h 993937"/>
              <a:gd name="connsiteX10" fmla="*/ 955644 w 1011217"/>
              <a:gd name="connsiteY10" fmla="*/ 266100 h 993937"/>
              <a:gd name="connsiteX11" fmla="*/ 786311 w 1011217"/>
              <a:gd name="connsiteY11" fmla="*/ 41733 h 993937"/>
              <a:gd name="connsiteX12" fmla="*/ 409544 w 1011217"/>
              <a:gd name="connsiteY12" fmla="*/ 16333 h 99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1217" h="993937">
                <a:moveTo>
                  <a:pt x="409544" y="16333"/>
                </a:moveTo>
                <a:cubicBezTo>
                  <a:pt x="281838" y="45966"/>
                  <a:pt x="74405" y="129928"/>
                  <a:pt x="20077" y="219533"/>
                </a:cubicBezTo>
                <a:cubicBezTo>
                  <a:pt x="-34251" y="309138"/>
                  <a:pt x="33483" y="479177"/>
                  <a:pt x="83577" y="553966"/>
                </a:cubicBezTo>
                <a:cubicBezTo>
                  <a:pt x="133671" y="628755"/>
                  <a:pt x="270549" y="598416"/>
                  <a:pt x="320644" y="668266"/>
                </a:cubicBezTo>
                <a:cubicBezTo>
                  <a:pt x="370738" y="738116"/>
                  <a:pt x="344633" y="926499"/>
                  <a:pt x="384144" y="973066"/>
                </a:cubicBezTo>
                <a:cubicBezTo>
                  <a:pt x="423655" y="1019633"/>
                  <a:pt x="526667" y="978005"/>
                  <a:pt x="557711" y="947666"/>
                </a:cubicBezTo>
                <a:cubicBezTo>
                  <a:pt x="588755" y="917327"/>
                  <a:pt x="563356" y="855239"/>
                  <a:pt x="570411" y="791033"/>
                </a:cubicBezTo>
                <a:cubicBezTo>
                  <a:pt x="577467" y="726828"/>
                  <a:pt x="533722" y="601238"/>
                  <a:pt x="600044" y="562433"/>
                </a:cubicBezTo>
                <a:cubicBezTo>
                  <a:pt x="666366" y="523628"/>
                  <a:pt x="901316" y="590656"/>
                  <a:pt x="968344" y="558200"/>
                </a:cubicBezTo>
                <a:cubicBezTo>
                  <a:pt x="1035372" y="525744"/>
                  <a:pt x="1004328" y="416383"/>
                  <a:pt x="1002211" y="367700"/>
                </a:cubicBezTo>
                <a:cubicBezTo>
                  <a:pt x="1000094" y="319017"/>
                  <a:pt x="991627" y="320428"/>
                  <a:pt x="955644" y="266100"/>
                </a:cubicBezTo>
                <a:cubicBezTo>
                  <a:pt x="919661" y="211772"/>
                  <a:pt x="877328" y="84772"/>
                  <a:pt x="786311" y="41733"/>
                </a:cubicBezTo>
                <a:cubicBezTo>
                  <a:pt x="695294" y="-1306"/>
                  <a:pt x="537250" y="-13300"/>
                  <a:pt x="409544" y="16333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374567-D4F3-B18E-2501-C66C06E845E5}"/>
              </a:ext>
            </a:extLst>
          </p:cNvPr>
          <p:cNvSpPr/>
          <p:nvPr/>
        </p:nvSpPr>
        <p:spPr>
          <a:xfrm>
            <a:off x="3981084" y="2996703"/>
            <a:ext cx="651271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11DE4F-25A5-A48D-A1AB-B0FC3BB2B025}"/>
              </a:ext>
            </a:extLst>
          </p:cNvPr>
          <p:cNvSpPr/>
          <p:nvPr/>
        </p:nvSpPr>
        <p:spPr>
          <a:xfrm>
            <a:off x="5350862" y="3169938"/>
            <a:ext cx="760653" cy="1158532"/>
          </a:xfrm>
          <a:custGeom>
            <a:avLst/>
            <a:gdLst>
              <a:gd name="connsiteX0" fmla="*/ 440338 w 760653"/>
              <a:gd name="connsiteY0" fmla="*/ 43162 h 1158532"/>
              <a:gd name="connsiteX1" fmla="*/ 220205 w 760653"/>
              <a:gd name="connsiteY1" fmla="*/ 157462 h 1158532"/>
              <a:gd name="connsiteX2" fmla="*/ 232905 w 760653"/>
              <a:gd name="connsiteY2" fmla="*/ 559629 h 1158532"/>
              <a:gd name="connsiteX3" fmla="*/ 59338 w 760653"/>
              <a:gd name="connsiteY3" fmla="*/ 568095 h 1158532"/>
              <a:gd name="connsiteX4" fmla="*/ 12771 w 760653"/>
              <a:gd name="connsiteY4" fmla="*/ 1029529 h 1158532"/>
              <a:gd name="connsiteX5" fmla="*/ 271005 w 760653"/>
              <a:gd name="connsiteY5" fmla="*/ 1122662 h 1158532"/>
              <a:gd name="connsiteX6" fmla="*/ 736671 w 760653"/>
              <a:gd name="connsiteY6" fmla="*/ 1109962 h 1158532"/>
              <a:gd name="connsiteX7" fmla="*/ 677405 w 760653"/>
              <a:gd name="connsiteY7" fmla="*/ 563862 h 1158532"/>
              <a:gd name="connsiteX8" fmla="*/ 537705 w 760653"/>
              <a:gd name="connsiteY8" fmla="*/ 43162 h 1158532"/>
              <a:gd name="connsiteX9" fmla="*/ 440338 w 760653"/>
              <a:gd name="connsiteY9" fmla="*/ 43162 h 115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653" h="1158532">
                <a:moveTo>
                  <a:pt x="440338" y="43162"/>
                </a:moveTo>
                <a:cubicBezTo>
                  <a:pt x="387421" y="62212"/>
                  <a:pt x="254777" y="71384"/>
                  <a:pt x="220205" y="157462"/>
                </a:cubicBezTo>
                <a:cubicBezTo>
                  <a:pt x="185633" y="243540"/>
                  <a:pt x="259716" y="491190"/>
                  <a:pt x="232905" y="559629"/>
                </a:cubicBezTo>
                <a:cubicBezTo>
                  <a:pt x="206094" y="628068"/>
                  <a:pt x="96027" y="489778"/>
                  <a:pt x="59338" y="568095"/>
                </a:cubicBezTo>
                <a:cubicBezTo>
                  <a:pt x="22649" y="646412"/>
                  <a:pt x="-22507" y="937101"/>
                  <a:pt x="12771" y="1029529"/>
                </a:cubicBezTo>
                <a:cubicBezTo>
                  <a:pt x="48049" y="1121957"/>
                  <a:pt x="150355" y="1109257"/>
                  <a:pt x="271005" y="1122662"/>
                </a:cubicBezTo>
                <a:cubicBezTo>
                  <a:pt x="391655" y="1136067"/>
                  <a:pt x="668938" y="1203095"/>
                  <a:pt x="736671" y="1109962"/>
                </a:cubicBezTo>
                <a:cubicBezTo>
                  <a:pt x="804404" y="1016829"/>
                  <a:pt x="710566" y="741662"/>
                  <a:pt x="677405" y="563862"/>
                </a:cubicBezTo>
                <a:cubicBezTo>
                  <a:pt x="644244" y="386062"/>
                  <a:pt x="582861" y="129945"/>
                  <a:pt x="537705" y="43162"/>
                </a:cubicBezTo>
                <a:cubicBezTo>
                  <a:pt x="492549" y="-43621"/>
                  <a:pt x="493255" y="24112"/>
                  <a:pt x="440338" y="43162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B9A38B-8462-E1DC-4EDF-63935081F9AC}"/>
              </a:ext>
            </a:extLst>
          </p:cNvPr>
          <p:cNvSpPr/>
          <p:nvPr/>
        </p:nvSpPr>
        <p:spPr>
          <a:xfrm>
            <a:off x="6328789" y="3195508"/>
            <a:ext cx="1055481" cy="1193740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EDCB86-FDC7-BCD1-BA55-F0CBCB22D369}"/>
              </a:ext>
            </a:extLst>
          </p:cNvPr>
          <p:cNvSpPr/>
          <p:nvPr/>
        </p:nvSpPr>
        <p:spPr>
          <a:xfrm>
            <a:off x="4358213" y="4647921"/>
            <a:ext cx="1118939" cy="1214262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99EC154-060C-532D-F9BC-426236323BD2}"/>
              </a:ext>
            </a:extLst>
          </p:cNvPr>
          <p:cNvSpPr/>
          <p:nvPr/>
        </p:nvSpPr>
        <p:spPr>
          <a:xfrm>
            <a:off x="6203591" y="4562285"/>
            <a:ext cx="568744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280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5" grpId="0" animBg="1"/>
      <p:bldP spid="16" grpId="0" animBg="1"/>
      <p:bldP spid="18" grpId="0" animBg="1"/>
      <p:bldP spid="20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A30D-AFE7-F7E9-6291-35288792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used for next word prediction problem it uses the actual “sequence” information; distance is encoded in the state</a:t>
                </a:r>
              </a:p>
              <a:p>
                <a:r>
                  <a:rPr lang="en-US" dirty="0"/>
                  <a:t>Can capture long-range dependencies (albeit not-directly and unstable training)</a:t>
                </a:r>
              </a:p>
              <a:p>
                <a:r>
                  <a:rPr lang="en-US" dirty="0"/>
                  <a:t>For this </a:t>
                </a:r>
                <a:r>
                  <a:rPr lang="en-US" dirty="0" err="1"/>
                  <a:t>ELMo</a:t>
                </a:r>
                <a:r>
                  <a:rPr lang="en-US" dirty="0"/>
                  <a:t> uses special RNN called a Long Short-Term Memory (LSTM) that enables more long-range “effects”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Embeddings from </a:t>
            </a:r>
            <a:r>
              <a:rPr lang="en-US" sz="5400" dirty="0" err="1"/>
              <a:t>ELMo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For each token in position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Consider a linear combination of the outputs of the neurons in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“forward” and “backward” prediction column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 weights on this linear combination are trained for the downstream task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2"/>
                <a:stretch>
                  <a:fillRect l="-1325" t="-1775" r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55B3AB-F8A4-020C-A0E3-192BAD5F44E0}"/>
              </a:ext>
            </a:extLst>
          </p:cNvPr>
          <p:cNvSpPr/>
          <p:nvPr/>
        </p:nvSpPr>
        <p:spPr>
          <a:xfrm>
            <a:off x="7741521" y="3220329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EB6F2D-FB3A-C8BC-64E9-1E2ED9250C31}"/>
              </a:ext>
            </a:extLst>
          </p:cNvPr>
          <p:cNvSpPr/>
          <p:nvPr/>
        </p:nvSpPr>
        <p:spPr>
          <a:xfrm>
            <a:off x="10208057" y="3168748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CDFD1-F820-F504-E686-0FAB51D48DC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660309" y="4937760"/>
            <a:ext cx="1137882" cy="955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6590DA-B1A2-F703-E5C8-A8DCA5BB66FE}"/>
              </a:ext>
            </a:extLst>
          </p:cNvPr>
          <p:cNvCxnSpPr>
            <a:cxnSpLocks/>
          </p:cNvCxnSpPr>
          <p:nvPr/>
        </p:nvCxnSpPr>
        <p:spPr>
          <a:xfrm flipH="1">
            <a:off x="6692602" y="4857048"/>
            <a:ext cx="3581503" cy="11398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5E1487B-06F0-FD38-6CAB-EC391E70615B}"/>
              </a:ext>
            </a:extLst>
          </p:cNvPr>
          <p:cNvSpPr/>
          <p:nvPr/>
        </p:nvSpPr>
        <p:spPr>
          <a:xfrm>
            <a:off x="4656407" y="5705061"/>
            <a:ext cx="2036196" cy="91440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Downstream prediction</a:t>
            </a:r>
          </a:p>
        </p:txBody>
      </p:sp>
    </p:spTree>
    <p:extLst>
      <p:ext uri="{BB962C8B-B14F-4D97-AF65-F5344CB8AC3E}">
        <p14:creationId xmlns:p14="http://schemas.microsoft.com/office/powerpoint/2010/main" val="16438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AD74-8B56-0200-FB70-308CB4DF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7A25-4FF2-8EA1-9ED8-E691F436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0809" cy="4351338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is very sequential and one-directional</a:t>
            </a:r>
          </a:p>
          <a:p>
            <a:endParaRPr lang="en-US" dirty="0"/>
          </a:p>
          <a:p>
            <a:r>
              <a:rPr lang="en-US" dirty="0"/>
              <a:t>The context of a word in the prediction is either “previous words” or “subsequent words”</a:t>
            </a:r>
          </a:p>
          <a:p>
            <a:r>
              <a:rPr lang="en-US" dirty="0"/>
              <a:t>Better to use context from both “directions” aka “bi-directional”</a:t>
            </a:r>
          </a:p>
          <a:p>
            <a:endParaRPr lang="en-US" dirty="0"/>
          </a:p>
          <a:p>
            <a:r>
              <a:rPr lang="en-US" dirty="0"/>
              <a:t>Long-range dependencies in language are hard to capture (despite LSTM)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</p:txBody>
      </p:sp>
    </p:spTree>
    <p:extLst>
      <p:ext uri="{BB962C8B-B14F-4D97-AF65-F5344CB8AC3E}">
        <p14:creationId xmlns:p14="http://schemas.microsoft.com/office/powerpoint/2010/main" val="385833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56-17C5-77FF-0594-6FD876FC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F04D-D675-EEBA-DF8A-869A89A8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r>
              <a:rPr lang="en-US" dirty="0"/>
              <a:t>We need the network to also learn “neighborhood structures”</a:t>
            </a:r>
          </a:p>
          <a:p>
            <a:r>
              <a:rPr lang="en-US" dirty="0"/>
              <a:t>These “neighborhood structures” are known as “attention regions”</a:t>
            </a:r>
          </a:p>
          <a:p>
            <a:endParaRPr lang="en-US" dirty="0"/>
          </a:p>
          <a:p>
            <a:r>
              <a:rPr lang="en-US" dirty="0"/>
              <a:t>When we calculate the “context” for predicting a word we want to take into account the average context of all the words in the attention region related to that word</a:t>
            </a:r>
          </a:p>
        </p:txBody>
      </p:sp>
    </p:spTree>
    <p:extLst>
      <p:ext uri="{BB962C8B-B14F-4D97-AF65-F5344CB8AC3E}">
        <p14:creationId xmlns:p14="http://schemas.microsoft.com/office/powerpoint/2010/main" val="20873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C6C0-C3D5-7697-E058-49C1E42D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F737-0615-C52B-3802-2B06117C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endParaRPr lang="en-US" dirty="0"/>
          </a:p>
          <a:p>
            <a:r>
              <a:rPr lang="en-US" dirty="0"/>
              <a:t>Constructing such “trainable” attention regions associated with a word is what a “Transformer” architecture does</a:t>
            </a:r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>
                <a:hlinkClick r:id="rId2"/>
              </a:rPr>
              <a:t>BERT</a:t>
            </a:r>
            <a:r>
              <a:rPr lang="en-US" dirty="0"/>
              <a:t> uses </a:t>
            </a:r>
            <a:r>
              <a:rPr lang="en-US" b="1" dirty="0"/>
              <a:t>B</a:t>
            </a:r>
            <a:r>
              <a:rPr lang="en-US" dirty="0"/>
              <a:t>i-directional </a:t>
            </a:r>
            <a:r>
              <a:rPr lang="en-US" b="1" dirty="0"/>
              <a:t>E</a:t>
            </a:r>
            <a:r>
              <a:rPr lang="en-US" dirty="0"/>
              <a:t>ncoder </a:t>
            </a:r>
            <a:r>
              <a:rPr lang="en-US" b="1" dirty="0"/>
              <a:t>R</a:t>
            </a:r>
            <a:r>
              <a:rPr lang="en-US" dirty="0"/>
              <a:t>epresentations built with </a:t>
            </a:r>
            <a:r>
              <a:rPr lang="en-US" b="1" dirty="0"/>
              <a:t>T</a:t>
            </a:r>
            <a:r>
              <a:rPr lang="en-US" dirty="0"/>
              <a:t>ransformers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AE76-85AE-D9B7-F54D-8723375E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BERT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5E7D-2276-549D-208B-95B7BADE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parameters are trained using two language tasks</a:t>
            </a:r>
          </a:p>
          <a:p>
            <a:r>
              <a:rPr lang="en-US" sz="2200" dirty="0"/>
              <a:t>Mask: a random set of words in the document is masked and the goal is to predict them</a:t>
            </a:r>
          </a:p>
          <a:p>
            <a:r>
              <a:rPr lang="en-US" sz="2200" dirty="0"/>
              <a:t>Pair: pairs of sentences are given and the goal is to predict if one sentence follows the other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Embeddings from BERT can be done in two ways:</a:t>
            </a:r>
          </a:p>
          <a:p>
            <a:r>
              <a:rPr lang="en-US" sz="2200" dirty="0"/>
              <a:t>Outputs of the last few Transformer layers as features</a:t>
            </a:r>
          </a:p>
          <a:p>
            <a:r>
              <a:rPr lang="en-US" sz="2200" dirty="0"/>
              <a:t>Fine tune whole network to target task; append a predictor at the end of the Transformer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B475-BA00-B4BB-2BD7-23AF73F3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" t="-2" r="2542"/>
          <a:stretch/>
        </p:blipFill>
        <p:spPr>
          <a:xfrm>
            <a:off x="7417942" y="2093976"/>
            <a:ext cx="419878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E0F-689D-486C-E492-03BE5049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Third Generation: GPT (Generative Pre-Training)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EB96-5FC3-074E-9F6D-A416A2EE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Ideas from the auto-regressive approach of </a:t>
            </a:r>
            <a:r>
              <a:rPr lang="en-US" dirty="0" err="1"/>
              <a:t>ELMo</a:t>
            </a:r>
            <a:r>
              <a:rPr lang="en-US" dirty="0"/>
              <a:t> (predict next words)</a:t>
            </a:r>
          </a:p>
          <a:p>
            <a:endParaRPr lang="en-US" dirty="0"/>
          </a:p>
          <a:p>
            <a:r>
              <a:rPr lang="en-US" dirty="0"/>
              <a:t>With attention based encoding ideas in BERT, i.e. Transformers</a:t>
            </a:r>
          </a:p>
        </p:txBody>
      </p:sp>
    </p:spTree>
    <p:extLst>
      <p:ext uri="{BB962C8B-B14F-4D97-AF65-F5344CB8AC3E}">
        <p14:creationId xmlns:p14="http://schemas.microsoft.com/office/powerpoint/2010/main" val="283564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Image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7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EE5E-E075-4BE3-6EC8-7DEB333F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Tasks and Convolutional Nets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31455-C53F-1214-01CC-C12AC9A9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288" y="1397181"/>
            <a:ext cx="6891258" cy="41322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95F12D-EABC-16D9-F0E7-33DDFB7B8015}"/>
              </a:ext>
            </a:extLst>
          </p:cNvPr>
          <p:cNvSpPr txBox="1"/>
          <p:nvPr/>
        </p:nvSpPr>
        <p:spPr>
          <a:xfrm>
            <a:off x="2494671" y="5645466"/>
            <a:ext cx="698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each block allows the input signal to also flow in-tact without a non-linearity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774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Embeddings for Price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</p:spPr>
            <p:txBody>
              <a:bodyPr anchor="t"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Predicting prices from product characteristics at Amazon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Bajari</a:t>
                </a:r>
                <a:r>
                  <a:rPr lang="en-US" sz="2200" dirty="0"/>
                  <a:t> et al. 2021, </a:t>
                </a:r>
                <a:r>
                  <a:rPr lang="en-US" sz="2200" i="1" dirty="0"/>
                  <a:t>Hedonic prices and quality adjusted price indices powered by AI</a:t>
                </a:r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Nnet</a:t>
                </a:r>
                <a:r>
                  <a:rPr lang="en-US" sz="2200" dirty="0"/>
                  <a:t> on top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90%</a:t>
                </a:r>
              </a:p>
              <a:p>
                <a:pPr marL="0" indent="0">
                  <a:buNone/>
                </a:pPr>
                <a:r>
                  <a:rPr lang="en-US" sz="2200" dirty="0"/>
                  <a:t>Random Forest on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80%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70%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on simple features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40%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  <a:blipFill>
                <a:blip r:embed="rId2"/>
                <a:stretch>
                  <a:fillRect l="-1515" t="-3041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02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Last time: Regression Trees, Random Forests, Gradient Boosted Forests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NNets</a:t>
            </a:r>
            <a:r>
              <a:rPr lang="en-US" dirty="0"/>
              <a:t>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10885</TotalTime>
  <Words>2675</Words>
  <Application>Microsoft Office PowerPoint</Application>
  <PresentationFormat>Widescreen</PresentationFormat>
  <Paragraphs>344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 of Last Lecture</vt:lpstr>
      <vt:lpstr>Causal Inference Pipeline</vt:lpstr>
      <vt:lpstr>Problem Statement</vt:lpstr>
      <vt:lpstr>The Curse of Dimensionality</vt:lpstr>
      <vt:lpstr>Bypassing the Curse of Dimensionality</vt:lpstr>
      <vt:lpstr>Goals for Today</vt:lpstr>
      <vt:lpstr>Modern Non-Linear Predictive Models: Neural Networks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  <vt:lpstr>Feature Engineering with Pre-Trained Neural Networks</vt:lpstr>
      <vt:lpstr>Auto-Encoders</vt:lpstr>
      <vt:lpstr>Reducing Dimensionality via Latent Embeddings</vt:lpstr>
      <vt:lpstr>Reconstruction Error Objective</vt:lpstr>
      <vt:lpstr>Principal Components</vt:lpstr>
      <vt:lpstr>Principal Components as Encoders-Decoders</vt:lpstr>
      <vt:lpstr>Deep Encoders-Decoders (Auto-Encoders)</vt:lpstr>
      <vt:lpstr>Deep Auto-Encoders</vt:lpstr>
      <vt:lpstr>From PCA to ICA</vt:lpstr>
      <vt:lpstr>Variational Auto-Encoders</vt:lpstr>
      <vt:lpstr>Variational Auto-Encoders</vt:lpstr>
      <vt:lpstr>Variational Auto-Encoders</vt:lpstr>
      <vt:lpstr>General Embeddings</vt:lpstr>
      <vt:lpstr>From Auto-Encoders to General Embeddings</vt:lpstr>
      <vt:lpstr>From Auto-Encoders to General Embeddings</vt:lpstr>
      <vt:lpstr>Embeddings for Text Data</vt:lpstr>
      <vt:lpstr>Word2vec</vt:lpstr>
      <vt:lpstr>Word2vec</vt:lpstr>
      <vt:lpstr>Second Generation: ELMo</vt:lpstr>
      <vt:lpstr>Recurrent Neural Network</vt:lpstr>
      <vt:lpstr>Recurrent Neural Network</vt:lpstr>
      <vt:lpstr>Embeddings from ELMo</vt:lpstr>
      <vt:lpstr>Second Generation: BERT</vt:lpstr>
      <vt:lpstr>Second Generation: BERT</vt:lpstr>
      <vt:lpstr>Second Generation: BERT</vt:lpstr>
      <vt:lpstr>Second Generation: BERT</vt:lpstr>
      <vt:lpstr>Third Generation: GPT (Generative Pre-Training) Family</vt:lpstr>
      <vt:lpstr>Embeddings for Image Data</vt:lpstr>
      <vt:lpstr>Classification Tasks and Convolutional Nets</vt:lpstr>
      <vt:lpstr>Embeddings for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714</cp:revision>
  <dcterms:created xsi:type="dcterms:W3CDTF">2023-01-16T03:53:17Z</dcterms:created>
  <dcterms:modified xsi:type="dcterms:W3CDTF">2023-02-14T21:05:30Z</dcterms:modified>
</cp:coreProperties>
</file>